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59" r:id="rId14"/>
    <p:sldId id="271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55" d="100"/>
          <a:sy n="55" d="100"/>
        </p:scale>
        <p:origin x="-1764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CCDBE1-A6D4-4560-9461-2B4689B81C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D0E295-944F-41F8-BA9B-C536CDE601B4}">
      <dgm:prSet phldrT="[Текст]" custT="1"/>
      <dgm:spPr/>
      <dgm:t>
        <a:bodyPr/>
        <a:lstStyle/>
        <a:p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Познакомить детей старшего дошкольного возраста с главными событиями Великой Отечественной войны на основе детской энциклопедии Е. </a:t>
          </a:r>
          <a:r>
            <a:rPr lang="ru-RU" sz="1500" b="1" dirty="0" err="1" smtClean="0">
              <a:latin typeface="Times New Roman" pitchFamily="18" charset="0"/>
              <a:cs typeface="Times New Roman" pitchFamily="18" charset="0"/>
            </a:rPr>
            <a:t>Ульевой</a:t>
          </a:r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 «Беседы о войне».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D07FA3EC-F646-4BB6-BAE8-517452D5D22C}" type="parTrans" cxnId="{EDF0D291-181D-4F44-9FD1-EE66DE37D023}">
      <dgm:prSet/>
      <dgm:spPr/>
      <dgm:t>
        <a:bodyPr/>
        <a:lstStyle/>
        <a:p>
          <a:endParaRPr lang="ru-RU"/>
        </a:p>
      </dgm:t>
    </dgm:pt>
    <dgm:pt modelId="{917D7FE5-A984-42D2-B1E8-2B137445DFA2}" type="sibTrans" cxnId="{EDF0D291-181D-4F44-9FD1-EE66DE37D023}">
      <dgm:prSet/>
      <dgm:spPr/>
      <dgm:t>
        <a:bodyPr/>
        <a:lstStyle/>
        <a:p>
          <a:endParaRPr lang="ru-RU"/>
        </a:p>
      </dgm:t>
    </dgm:pt>
    <dgm:pt modelId="{58B9B4EF-D9A7-41EE-ACF5-CF0E717C85D2}">
      <dgm:prSet phldrT="[Текст]" custT="1"/>
      <dgm:spPr/>
      <dgm:t>
        <a:bodyPr/>
        <a:lstStyle/>
        <a:p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Развивать внутреннюю мотивацию ребят к поддержанию регулярного чтения художественных произведений.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778FE55E-8324-4BD9-A25A-95737FF9330E}" type="parTrans" cxnId="{6927CD88-451A-45A0-8020-4E43324B2422}">
      <dgm:prSet/>
      <dgm:spPr/>
      <dgm:t>
        <a:bodyPr/>
        <a:lstStyle/>
        <a:p>
          <a:endParaRPr lang="ru-RU"/>
        </a:p>
      </dgm:t>
    </dgm:pt>
    <dgm:pt modelId="{CD56E075-8684-49C9-A500-9322C2A4AA43}" type="sibTrans" cxnId="{6927CD88-451A-45A0-8020-4E43324B2422}">
      <dgm:prSet/>
      <dgm:spPr/>
      <dgm:t>
        <a:bodyPr/>
        <a:lstStyle/>
        <a:p>
          <a:endParaRPr lang="ru-RU"/>
        </a:p>
      </dgm:t>
    </dgm:pt>
    <dgm:pt modelId="{E761ADF5-B42E-4C12-97CF-689D8A91F43A}">
      <dgm:prSet phldrT="[Текст]" custT="1"/>
      <dgm:spPr/>
      <dgm:t>
        <a:bodyPr/>
        <a:lstStyle/>
        <a:p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Развивать творческое мышление, инициативу путём создания рукотворной «Книги юных Патриотов».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F700BE57-CC9E-4C99-BA17-85EF54DC2099}" type="parTrans" cxnId="{3911F349-7C14-426A-A95F-13EE115A0726}">
      <dgm:prSet/>
      <dgm:spPr/>
      <dgm:t>
        <a:bodyPr/>
        <a:lstStyle/>
        <a:p>
          <a:endParaRPr lang="ru-RU"/>
        </a:p>
      </dgm:t>
    </dgm:pt>
    <dgm:pt modelId="{391B3772-B96B-4EFF-ADE0-412472CAC237}" type="sibTrans" cxnId="{3911F349-7C14-426A-A95F-13EE115A0726}">
      <dgm:prSet/>
      <dgm:spPr/>
      <dgm:t>
        <a:bodyPr/>
        <a:lstStyle/>
        <a:p>
          <a:endParaRPr lang="ru-RU"/>
        </a:p>
      </dgm:t>
    </dgm:pt>
    <dgm:pt modelId="{EA810F1D-3923-4D4D-A29E-F55C1D9FF899}">
      <dgm:prSet phldrT="[Текст]" custT="1"/>
      <dgm:spPr/>
      <dgm:t>
        <a:bodyPr/>
        <a:lstStyle/>
        <a:p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Воспитывать в детях патриотические качества личности, чувства любви и уважения, милосердия и сострадания, позицию решительности и сознательности.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202E6F79-E685-443B-A3C8-971A318D1656}" type="parTrans" cxnId="{576B9244-EDE7-4B2C-916E-D559A6234B62}">
      <dgm:prSet/>
      <dgm:spPr/>
      <dgm:t>
        <a:bodyPr/>
        <a:lstStyle/>
        <a:p>
          <a:endParaRPr lang="ru-RU"/>
        </a:p>
      </dgm:t>
    </dgm:pt>
    <dgm:pt modelId="{585F9907-EADC-4DBC-ACB6-0A2BFCC5612C}" type="sibTrans" cxnId="{576B9244-EDE7-4B2C-916E-D559A6234B62}">
      <dgm:prSet/>
      <dgm:spPr/>
      <dgm:t>
        <a:bodyPr/>
        <a:lstStyle/>
        <a:p>
          <a:endParaRPr lang="ru-RU"/>
        </a:p>
      </dgm:t>
    </dgm:pt>
    <dgm:pt modelId="{EDFB3357-1A4F-4FDA-87DD-ACA5D66D1578}" type="pres">
      <dgm:prSet presAssocID="{9ACCDBE1-A6D4-4560-9461-2B4689B81C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EFA380-8609-4EFA-8229-99B04B12E4B5}" type="pres">
      <dgm:prSet presAssocID="{06D0E295-944F-41F8-BA9B-C536CDE601B4}" presName="composite" presStyleCnt="0"/>
      <dgm:spPr/>
    </dgm:pt>
    <dgm:pt modelId="{6C02300B-629B-4714-9AE7-490CC12866DD}" type="pres">
      <dgm:prSet presAssocID="{06D0E295-944F-41F8-BA9B-C536CDE601B4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D78BC-5BAA-4DA5-83FF-E0F802F87FD7}" type="pres">
      <dgm:prSet presAssocID="{06D0E295-944F-41F8-BA9B-C536CDE601B4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10BA0D79-EA23-43C4-BBFC-8F214627567E}" type="pres">
      <dgm:prSet presAssocID="{917D7FE5-A984-42D2-B1E8-2B137445DFA2}" presName="sibTrans" presStyleCnt="0"/>
      <dgm:spPr/>
    </dgm:pt>
    <dgm:pt modelId="{9033D93E-BF05-46F7-9B67-21A575D6DF61}" type="pres">
      <dgm:prSet presAssocID="{58B9B4EF-D9A7-41EE-ACF5-CF0E717C85D2}" presName="composite" presStyleCnt="0"/>
      <dgm:spPr/>
    </dgm:pt>
    <dgm:pt modelId="{FE4A4A07-020C-4B27-93D5-88AB1C2B5753}" type="pres">
      <dgm:prSet presAssocID="{58B9B4EF-D9A7-41EE-ACF5-CF0E717C85D2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36740-5646-44DE-A1AA-65955DB281EE}" type="pres">
      <dgm:prSet presAssocID="{58B9B4EF-D9A7-41EE-ACF5-CF0E717C85D2}" presName="rect2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9D148E67-663F-43A4-94E6-6EDCC4B3F3AC}" type="pres">
      <dgm:prSet presAssocID="{CD56E075-8684-49C9-A500-9322C2A4AA43}" presName="sibTrans" presStyleCnt="0"/>
      <dgm:spPr/>
    </dgm:pt>
    <dgm:pt modelId="{805AC7DD-19FE-44E1-A44F-5F89AA8913D2}" type="pres">
      <dgm:prSet presAssocID="{E761ADF5-B42E-4C12-97CF-689D8A91F43A}" presName="composite" presStyleCnt="0"/>
      <dgm:spPr/>
    </dgm:pt>
    <dgm:pt modelId="{CA5E1792-31F0-4737-BE0A-E2B18650600A}" type="pres">
      <dgm:prSet presAssocID="{E761ADF5-B42E-4C12-97CF-689D8A91F43A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5B876-5BE5-4AF6-BBBD-73635587B119}" type="pres">
      <dgm:prSet presAssocID="{E761ADF5-B42E-4C12-97CF-689D8A91F43A}" presName="rect2" presStyleLbl="fgImgPlace1" presStyleIdx="2" presStyleCnt="4" custLinFactNeighborX="-8459" custLinFactNeighborY="287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58A8E61-E79A-4C9D-B5F9-15F6C41AE1F9}" type="pres">
      <dgm:prSet presAssocID="{391B3772-B96B-4EFF-ADE0-412472CAC237}" presName="sibTrans" presStyleCnt="0"/>
      <dgm:spPr/>
    </dgm:pt>
    <dgm:pt modelId="{88AFDFDD-0532-4B90-9463-E7CCA970C27C}" type="pres">
      <dgm:prSet presAssocID="{EA810F1D-3923-4D4D-A29E-F55C1D9FF899}" presName="composite" presStyleCnt="0"/>
      <dgm:spPr/>
    </dgm:pt>
    <dgm:pt modelId="{DA4E9F23-F6D3-48A8-ACAF-E09F221506AD}" type="pres">
      <dgm:prSet presAssocID="{EA810F1D-3923-4D4D-A29E-F55C1D9FF899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7939F-EC2D-460F-8CED-5C20FD7A3531}" type="pres">
      <dgm:prSet presAssocID="{EA810F1D-3923-4D4D-A29E-F55C1D9FF899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3911F349-7C14-426A-A95F-13EE115A0726}" srcId="{9ACCDBE1-A6D4-4560-9461-2B4689B81C6C}" destId="{E761ADF5-B42E-4C12-97CF-689D8A91F43A}" srcOrd="2" destOrd="0" parTransId="{F700BE57-CC9E-4C99-BA17-85EF54DC2099}" sibTransId="{391B3772-B96B-4EFF-ADE0-412472CAC237}"/>
    <dgm:cxn modelId="{7085E773-0AC9-44B2-9D67-1D8CEEEECB73}" type="presOf" srcId="{58B9B4EF-D9A7-41EE-ACF5-CF0E717C85D2}" destId="{FE4A4A07-020C-4B27-93D5-88AB1C2B5753}" srcOrd="0" destOrd="0" presId="urn:microsoft.com/office/officeart/2008/layout/PictureStrips"/>
    <dgm:cxn modelId="{576B9244-EDE7-4B2C-916E-D559A6234B62}" srcId="{9ACCDBE1-A6D4-4560-9461-2B4689B81C6C}" destId="{EA810F1D-3923-4D4D-A29E-F55C1D9FF899}" srcOrd="3" destOrd="0" parTransId="{202E6F79-E685-443B-A3C8-971A318D1656}" sibTransId="{585F9907-EADC-4DBC-ACB6-0A2BFCC5612C}"/>
    <dgm:cxn modelId="{7617EC3B-77EF-48B6-AC65-D5409EB64160}" type="presOf" srcId="{EA810F1D-3923-4D4D-A29E-F55C1D9FF899}" destId="{DA4E9F23-F6D3-48A8-ACAF-E09F221506AD}" srcOrd="0" destOrd="0" presId="urn:microsoft.com/office/officeart/2008/layout/PictureStrips"/>
    <dgm:cxn modelId="{2F307E20-8C8F-4577-81CA-3F0591A4CC4C}" type="presOf" srcId="{E761ADF5-B42E-4C12-97CF-689D8A91F43A}" destId="{CA5E1792-31F0-4737-BE0A-E2B18650600A}" srcOrd="0" destOrd="0" presId="urn:microsoft.com/office/officeart/2008/layout/PictureStrips"/>
    <dgm:cxn modelId="{6927CD88-451A-45A0-8020-4E43324B2422}" srcId="{9ACCDBE1-A6D4-4560-9461-2B4689B81C6C}" destId="{58B9B4EF-D9A7-41EE-ACF5-CF0E717C85D2}" srcOrd="1" destOrd="0" parTransId="{778FE55E-8324-4BD9-A25A-95737FF9330E}" sibTransId="{CD56E075-8684-49C9-A500-9322C2A4AA43}"/>
    <dgm:cxn modelId="{12E184BB-81CA-4B25-800E-4E41FE926C11}" type="presOf" srcId="{06D0E295-944F-41F8-BA9B-C536CDE601B4}" destId="{6C02300B-629B-4714-9AE7-490CC12866DD}" srcOrd="0" destOrd="0" presId="urn:microsoft.com/office/officeart/2008/layout/PictureStrips"/>
    <dgm:cxn modelId="{EDF0D291-181D-4F44-9FD1-EE66DE37D023}" srcId="{9ACCDBE1-A6D4-4560-9461-2B4689B81C6C}" destId="{06D0E295-944F-41F8-BA9B-C536CDE601B4}" srcOrd="0" destOrd="0" parTransId="{D07FA3EC-F646-4BB6-BAE8-517452D5D22C}" sibTransId="{917D7FE5-A984-42D2-B1E8-2B137445DFA2}"/>
    <dgm:cxn modelId="{83B1534B-2B94-4D32-A8C9-3778E280ED42}" type="presOf" srcId="{9ACCDBE1-A6D4-4560-9461-2B4689B81C6C}" destId="{EDFB3357-1A4F-4FDA-87DD-ACA5D66D1578}" srcOrd="0" destOrd="0" presId="urn:microsoft.com/office/officeart/2008/layout/PictureStrips"/>
    <dgm:cxn modelId="{84948ADD-C2A9-4C72-AEF4-F96CC094813C}" type="presParOf" srcId="{EDFB3357-1A4F-4FDA-87DD-ACA5D66D1578}" destId="{A7EFA380-8609-4EFA-8229-99B04B12E4B5}" srcOrd="0" destOrd="0" presId="urn:microsoft.com/office/officeart/2008/layout/PictureStrips"/>
    <dgm:cxn modelId="{E7E43744-464F-4A15-A999-513F2B804F6A}" type="presParOf" srcId="{A7EFA380-8609-4EFA-8229-99B04B12E4B5}" destId="{6C02300B-629B-4714-9AE7-490CC12866DD}" srcOrd="0" destOrd="0" presId="urn:microsoft.com/office/officeart/2008/layout/PictureStrips"/>
    <dgm:cxn modelId="{B13F1DA6-9A5E-4196-A66F-3925DEE60578}" type="presParOf" srcId="{A7EFA380-8609-4EFA-8229-99B04B12E4B5}" destId="{387D78BC-5BAA-4DA5-83FF-E0F802F87FD7}" srcOrd="1" destOrd="0" presId="urn:microsoft.com/office/officeart/2008/layout/PictureStrips"/>
    <dgm:cxn modelId="{DE1B171A-6218-4BE5-A8CD-E25B482903F7}" type="presParOf" srcId="{EDFB3357-1A4F-4FDA-87DD-ACA5D66D1578}" destId="{10BA0D79-EA23-43C4-BBFC-8F214627567E}" srcOrd="1" destOrd="0" presId="urn:microsoft.com/office/officeart/2008/layout/PictureStrips"/>
    <dgm:cxn modelId="{CC81AB40-96FE-4167-A263-BC9309116F5B}" type="presParOf" srcId="{EDFB3357-1A4F-4FDA-87DD-ACA5D66D1578}" destId="{9033D93E-BF05-46F7-9B67-21A575D6DF61}" srcOrd="2" destOrd="0" presId="urn:microsoft.com/office/officeart/2008/layout/PictureStrips"/>
    <dgm:cxn modelId="{48BD26CC-A48C-4AF6-AA1D-7C787EEBAABA}" type="presParOf" srcId="{9033D93E-BF05-46F7-9B67-21A575D6DF61}" destId="{FE4A4A07-020C-4B27-93D5-88AB1C2B5753}" srcOrd="0" destOrd="0" presId="urn:microsoft.com/office/officeart/2008/layout/PictureStrips"/>
    <dgm:cxn modelId="{5E3A2DA2-6F46-4B2C-9D34-0C977FC9E8DC}" type="presParOf" srcId="{9033D93E-BF05-46F7-9B67-21A575D6DF61}" destId="{8E736740-5646-44DE-A1AA-65955DB281EE}" srcOrd="1" destOrd="0" presId="urn:microsoft.com/office/officeart/2008/layout/PictureStrips"/>
    <dgm:cxn modelId="{B917D16F-8AE1-4F1A-BEC4-B4F3DB147A52}" type="presParOf" srcId="{EDFB3357-1A4F-4FDA-87DD-ACA5D66D1578}" destId="{9D148E67-663F-43A4-94E6-6EDCC4B3F3AC}" srcOrd="3" destOrd="0" presId="urn:microsoft.com/office/officeart/2008/layout/PictureStrips"/>
    <dgm:cxn modelId="{07287046-B1A2-4680-B36E-CBBCA9FF38F4}" type="presParOf" srcId="{EDFB3357-1A4F-4FDA-87DD-ACA5D66D1578}" destId="{805AC7DD-19FE-44E1-A44F-5F89AA8913D2}" srcOrd="4" destOrd="0" presId="urn:microsoft.com/office/officeart/2008/layout/PictureStrips"/>
    <dgm:cxn modelId="{5E152375-2C6A-4190-A333-49887B76DF33}" type="presParOf" srcId="{805AC7DD-19FE-44E1-A44F-5F89AA8913D2}" destId="{CA5E1792-31F0-4737-BE0A-E2B18650600A}" srcOrd="0" destOrd="0" presId="urn:microsoft.com/office/officeart/2008/layout/PictureStrips"/>
    <dgm:cxn modelId="{08CF8814-5652-4320-BD90-E3BCAE10BAFF}" type="presParOf" srcId="{805AC7DD-19FE-44E1-A44F-5F89AA8913D2}" destId="{76D5B876-5BE5-4AF6-BBBD-73635587B119}" srcOrd="1" destOrd="0" presId="urn:microsoft.com/office/officeart/2008/layout/PictureStrips"/>
    <dgm:cxn modelId="{66142439-9285-4949-86C7-1ACB10663BF1}" type="presParOf" srcId="{EDFB3357-1A4F-4FDA-87DD-ACA5D66D1578}" destId="{458A8E61-E79A-4C9D-B5F9-15F6C41AE1F9}" srcOrd="5" destOrd="0" presId="urn:microsoft.com/office/officeart/2008/layout/PictureStrips"/>
    <dgm:cxn modelId="{BF36029A-FC87-4882-8532-291DBD20532B}" type="presParOf" srcId="{EDFB3357-1A4F-4FDA-87DD-ACA5D66D1578}" destId="{88AFDFDD-0532-4B90-9463-E7CCA970C27C}" srcOrd="6" destOrd="0" presId="urn:microsoft.com/office/officeart/2008/layout/PictureStrips"/>
    <dgm:cxn modelId="{5FF1DE3D-A149-4CAB-9D9D-4E7AAF65903B}" type="presParOf" srcId="{88AFDFDD-0532-4B90-9463-E7CCA970C27C}" destId="{DA4E9F23-F6D3-48A8-ACAF-E09F221506AD}" srcOrd="0" destOrd="0" presId="urn:microsoft.com/office/officeart/2008/layout/PictureStrips"/>
    <dgm:cxn modelId="{A9C025DD-69C9-4F3B-BCF9-627D756E421C}" type="presParOf" srcId="{88AFDFDD-0532-4B90-9463-E7CCA970C27C}" destId="{0837939F-EC2D-460F-8CED-5C20FD7A353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2300B-629B-4714-9AE7-490CC12866DD}">
      <dsp:nvSpPr>
        <dsp:cNvPr id="0" name=""/>
        <dsp:cNvSpPr/>
      </dsp:nvSpPr>
      <dsp:spPr>
        <a:xfrm>
          <a:off x="165400" y="1894931"/>
          <a:ext cx="3893900" cy="12168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09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Познакомить детей старшего дошкольного возраста с главными событиями Великой Отечественной войны на основе детской энциклопедии Е. </a:t>
          </a:r>
          <a:r>
            <a:rPr lang="ru-RU" sz="1500" b="1" kern="1200" dirty="0" err="1" smtClean="0">
              <a:latin typeface="Times New Roman" pitchFamily="18" charset="0"/>
              <a:cs typeface="Times New Roman" pitchFamily="18" charset="0"/>
            </a:rPr>
            <a:t>Ульевой</a:t>
          </a: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 «Беседы о войне».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400" y="1894931"/>
        <a:ext cx="3893900" cy="1216843"/>
      </dsp:txXfrm>
    </dsp:sp>
    <dsp:sp modelId="{387D78BC-5BAA-4DA5-83FF-E0F802F87FD7}">
      <dsp:nvSpPr>
        <dsp:cNvPr id="0" name=""/>
        <dsp:cNvSpPr/>
      </dsp:nvSpPr>
      <dsp:spPr>
        <a:xfrm>
          <a:off x="3154" y="1719165"/>
          <a:ext cx="851790" cy="127768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A4A07-020C-4B27-93D5-88AB1C2B5753}">
      <dsp:nvSpPr>
        <dsp:cNvPr id="0" name=""/>
        <dsp:cNvSpPr/>
      </dsp:nvSpPr>
      <dsp:spPr>
        <a:xfrm>
          <a:off x="4527881" y="1894931"/>
          <a:ext cx="3893900" cy="12168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09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Развивать внутреннюю мотивацию ребят к поддержанию регулярного чтения художественных произведений.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7881" y="1894931"/>
        <a:ext cx="3893900" cy="1216843"/>
      </dsp:txXfrm>
    </dsp:sp>
    <dsp:sp modelId="{8E736740-5646-44DE-A1AA-65955DB281EE}">
      <dsp:nvSpPr>
        <dsp:cNvPr id="0" name=""/>
        <dsp:cNvSpPr/>
      </dsp:nvSpPr>
      <dsp:spPr>
        <a:xfrm>
          <a:off x="4365635" y="1719165"/>
          <a:ext cx="851790" cy="127768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E1792-31F0-4737-BE0A-E2B18650600A}">
      <dsp:nvSpPr>
        <dsp:cNvPr id="0" name=""/>
        <dsp:cNvSpPr/>
      </dsp:nvSpPr>
      <dsp:spPr>
        <a:xfrm>
          <a:off x="165400" y="3426802"/>
          <a:ext cx="3893900" cy="12168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09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Развивать творческое мышление, инициативу путём создания рукотворной «Книги юных Патриотов».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400" y="3426802"/>
        <a:ext cx="3893900" cy="1216843"/>
      </dsp:txXfrm>
    </dsp:sp>
    <dsp:sp modelId="{76D5B876-5BE5-4AF6-BBBD-73635587B119}">
      <dsp:nvSpPr>
        <dsp:cNvPr id="0" name=""/>
        <dsp:cNvSpPr/>
      </dsp:nvSpPr>
      <dsp:spPr>
        <a:xfrm>
          <a:off x="0" y="3287744"/>
          <a:ext cx="851790" cy="127768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E9F23-F6D3-48A8-ACAF-E09F221506AD}">
      <dsp:nvSpPr>
        <dsp:cNvPr id="0" name=""/>
        <dsp:cNvSpPr/>
      </dsp:nvSpPr>
      <dsp:spPr>
        <a:xfrm>
          <a:off x="4527881" y="3426802"/>
          <a:ext cx="3893900" cy="12168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09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Воспитывать в детях патриотические качества личности, чувства любви и уважения, милосердия и сострадания, позицию решительности и сознательности.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7881" y="3426802"/>
        <a:ext cx="3893900" cy="1216843"/>
      </dsp:txXfrm>
    </dsp:sp>
    <dsp:sp modelId="{0837939F-EC2D-460F-8CED-5C20FD7A3531}">
      <dsp:nvSpPr>
        <dsp:cNvPr id="0" name=""/>
        <dsp:cNvSpPr/>
      </dsp:nvSpPr>
      <dsp:spPr>
        <a:xfrm>
          <a:off x="4365635" y="3251036"/>
          <a:ext cx="851790" cy="127768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F35F6-039F-46A6-AC94-C7D84A7B5681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5E9DD-15F8-4D3F-BBFB-D5E1D3C31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47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5E9DD-15F8-4D3F-BBFB-D5E1D3C312A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5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24.jp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jpeg"/><Relationship Id="rId2" Type="http://schemas.openxmlformats.org/officeDocument/2006/relationships/image" Target="../media/image80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5" Type="http://schemas.openxmlformats.org/officeDocument/2006/relationships/image" Target="../media/image9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24.jp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5.jpe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pn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4.jpg"/><Relationship Id="rId7" Type="http://schemas.openxmlformats.org/officeDocument/2006/relationships/image" Target="../media/image113.jpeg"/><Relationship Id="rId12" Type="http://schemas.openxmlformats.org/officeDocument/2006/relationships/image" Target="../media/image88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5.png"/><Relationship Id="rId5" Type="http://schemas.openxmlformats.org/officeDocument/2006/relationships/image" Target="../media/image111.jpeg"/><Relationship Id="rId10" Type="http://schemas.openxmlformats.org/officeDocument/2006/relationships/image" Target="../media/image115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12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19.jpeg"/><Relationship Id="rId5" Type="http://schemas.openxmlformats.org/officeDocument/2006/relationships/image" Target="../media/image117.jpeg"/><Relationship Id="rId10" Type="http://schemas.openxmlformats.org/officeDocument/2006/relationships/image" Target="../media/image101.png"/><Relationship Id="rId4" Type="http://schemas.microsoft.com/office/2007/relationships/hdphoto" Target="../media/hdphoto4.wdp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microsoft.com/office/2007/relationships/hdphoto" Target="../media/hdphoto3.wdp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24.jp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8.jpe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3" Type="http://schemas.openxmlformats.org/officeDocument/2006/relationships/image" Target="../media/image24.jp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" Type="http://schemas.openxmlformats.org/officeDocument/2006/relationships/image" Target="../media/image62.jpe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19" Type="http://schemas.openxmlformats.org/officeDocument/2006/relationships/image" Target="../media/image78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dmin\Downloads\Обои на рабочий стол 1366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045" r="13289" b="-1045"/>
          <a:stretch/>
        </p:blipFill>
        <p:spPr bwMode="auto">
          <a:xfrm>
            <a:off x="-828600" y="-63326"/>
            <a:ext cx="10000951" cy="74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88024" y="1144019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Легко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 найти книгу, которая сможет по-настоящему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заинтересовать ребят и познакомить их с главными событиями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Великой Отечественной войны?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1184963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Что знают о Великой Отечественной войне маленькие дети? </a:t>
            </a:r>
          </a:p>
        </p:txBody>
      </p:sp>
    </p:spTree>
    <p:extLst>
      <p:ext uri="{BB962C8B-B14F-4D97-AF65-F5344CB8AC3E}">
        <p14:creationId xmlns:p14="http://schemas.microsoft.com/office/powerpoint/2010/main" val="7539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4610" y="2865138"/>
            <a:ext cx="660810" cy="117574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81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8074" y="332656"/>
            <a:ext cx="3983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«Подарки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фронту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Акция «Письмо бойцу, посылка бойцу»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6663" y="362495"/>
            <a:ext cx="3603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«Морские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сражения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Акция «Кораблик Победы»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559" flipH="1">
            <a:off x="3173259" y="4588830"/>
            <a:ext cx="1014217" cy="180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620" flipH="1">
            <a:off x="770569" y="4451442"/>
            <a:ext cx="1099303" cy="195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r="19155"/>
          <a:stretch/>
        </p:blipFill>
        <p:spPr>
          <a:xfrm flipH="1">
            <a:off x="1732938" y="3199698"/>
            <a:ext cx="1417550" cy="16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3903" y="1399456"/>
            <a:ext cx="2375399" cy="158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840" y="2190946"/>
            <a:ext cx="981626" cy="212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6342" y="2392857"/>
            <a:ext cx="1152182" cy="2050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96" y="4983555"/>
            <a:ext cx="1317639" cy="1554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4" y="1534949"/>
            <a:ext cx="1117292" cy="925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r="17965"/>
          <a:stretch/>
        </p:blipFill>
        <p:spPr>
          <a:xfrm rot="11157869" flipV="1">
            <a:off x="6315827" y="1374831"/>
            <a:ext cx="2119304" cy="149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3108"/>
          <a:stretch/>
        </p:blipFill>
        <p:spPr>
          <a:xfrm rot="10800000" flipV="1">
            <a:off x="6076958" y="4819311"/>
            <a:ext cx="2429947" cy="1560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0659" flipV="1">
            <a:off x="5909344" y="3267527"/>
            <a:ext cx="2476112" cy="139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837634" y="1268760"/>
            <a:ext cx="1639443" cy="92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34122"/>
            <a:ext cx="1932045" cy="34238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9138" flipV="1">
            <a:off x="4792924" y="2643105"/>
            <a:ext cx="1993996" cy="112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54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4" y="2783469"/>
            <a:ext cx="821817" cy="123234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3454" y="221738"/>
            <a:ext cx="3998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«Взятие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Берлина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Акция «Солдатский треугольник»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73261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«Крепкая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броня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Создание книги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раскрасок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«Я помню, я горжусь!»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036">
            <a:off x="696794" y="4711935"/>
            <a:ext cx="2489752" cy="1660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259">
            <a:off x="639034" y="2968601"/>
            <a:ext cx="2219196" cy="147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6" y="1386469"/>
            <a:ext cx="2055228" cy="137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725">
            <a:off x="2899495" y="1696337"/>
            <a:ext cx="1374328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8" y="3997475"/>
            <a:ext cx="1374328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35" y="1231885"/>
            <a:ext cx="610138" cy="9900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46" y="3681676"/>
            <a:ext cx="1321009" cy="176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31" y="5027899"/>
            <a:ext cx="1808975" cy="1356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165">
            <a:off x="4876768" y="1476690"/>
            <a:ext cx="1648341" cy="219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001">
            <a:off x="6848546" y="3283482"/>
            <a:ext cx="1256385" cy="16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19">
            <a:off x="6679460" y="1374536"/>
            <a:ext cx="1392144" cy="185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87">
            <a:off x="4739537" y="4436913"/>
            <a:ext cx="2435213" cy="22103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17" y="4286762"/>
            <a:ext cx="590541" cy="6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24" y="4197461"/>
            <a:ext cx="3506976" cy="192870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395" y="359228"/>
            <a:ext cx="4181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«Памятник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советскому солдату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Болгарии» -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Экскурсии к памятникам и мемориалам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8440" y="401530"/>
            <a:ext cx="3343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«День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Шествие в Бессмертном Полку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949013"/>
            <a:ext cx="3444309" cy="229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2136">
            <a:off x="1569059" y="2584976"/>
            <a:ext cx="1595953" cy="106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1" y="1813058"/>
            <a:ext cx="1261379" cy="189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3639">
            <a:off x="2606138" y="2116429"/>
            <a:ext cx="1927994" cy="128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701312" y="5724696"/>
            <a:ext cx="1815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Продолжение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следует….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08" y="3306292"/>
            <a:ext cx="2004178" cy="3551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99" y="1569720"/>
            <a:ext cx="3548197" cy="172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693">
            <a:off x="6567200" y="3408719"/>
            <a:ext cx="1648971" cy="219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86" y="4957125"/>
            <a:ext cx="966802" cy="15712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91" y="1506705"/>
            <a:ext cx="1117292" cy="9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789" y="2154902"/>
            <a:ext cx="78665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ЗАКЛЮЧИТЕЛЬНЫЙ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Анализ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результатов, подведение итогов, выводы.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Обобщение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опыта, методических материалов, создание «Книги юного Патриота», обсуждение перспектив.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Трансляция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полученного опыта в социум (МО, семинары, конференции, сетевые сообщества)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12" y="4506221"/>
            <a:ext cx="3419872" cy="19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3" y="458595"/>
            <a:ext cx="3475261" cy="19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8" r="5510"/>
          <a:stretch/>
        </p:blipFill>
        <p:spPr>
          <a:xfrm>
            <a:off x="4830791" y="458594"/>
            <a:ext cx="3605498" cy="19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140">
            <a:off x="7781100" y="3652238"/>
            <a:ext cx="1464570" cy="1212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2" y="1546142"/>
            <a:ext cx="1001537" cy="1625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8" r="7014"/>
          <a:stretch/>
        </p:blipFill>
        <p:spPr>
          <a:xfrm>
            <a:off x="631893" y="4476718"/>
            <a:ext cx="3467560" cy="200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23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7749" y="604378"/>
            <a:ext cx="46085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ПРОЕКТА: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Поэтический конкурс чтецов «Фронтовые письма: письма из Прошлого в Будущее».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Выставки детских рисунков по мотивам рассказов о Великой Отечественной войне и ее героях.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Выставка «Солдатские письма-треугольники».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Создание писем-треугольников в технике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Подборка художественной литературы – рассказов, стихов, пословиц и поговорок о войне, празднике 9 мая, военных, о мире.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Создание рукотворной «Книги юных Патриотов».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72" y="120344"/>
            <a:ext cx="1327328" cy="2157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474">
            <a:off x="151965" y="4927352"/>
            <a:ext cx="2376050" cy="1583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83" y="774339"/>
            <a:ext cx="1438160" cy="215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974">
            <a:off x="288627" y="3166102"/>
            <a:ext cx="2141545" cy="142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786">
            <a:off x="2676740" y="5480789"/>
            <a:ext cx="1574021" cy="104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636">
            <a:off x="2899002" y="2952063"/>
            <a:ext cx="748975" cy="112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96" y="4136217"/>
            <a:ext cx="1711990" cy="1140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071">
            <a:off x="173186" y="1222198"/>
            <a:ext cx="2333608" cy="155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34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08720"/>
            <a:ext cx="52200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знакомление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ребят с историей Великой Отечественной войны.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Формирование внутренней мотивации к систематическому чтению.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Поддержание интереса детей к чтению.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культуры детского чтения в семье.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Укрепление  и обогащение чувства гордости, любви к Родине.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Активное привлечение социальных партнёров к участию в работе по патриотическому воспитанию старших дошкольников.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творческого потенциала ребят в процессе создания «Книги юных Патриотов».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64171"/>
            <a:ext cx="4335633" cy="14195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84807"/>
            <a:ext cx="2983126" cy="44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9610" y="553943"/>
            <a:ext cx="43651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Книга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Ульевой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«Беседы о войне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(6+) издательства «Феникс-Премьер» стала для меня и моих воспитанников настоящим открытием.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2800712"/>
            <a:ext cx="4250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Эта детская энциклопедия помогает рассказать ребенку обо всем, что происходило в тяжелое военное время простым доступным для юного слушателя языком: какое оружие использовалось, какая была военная форма, медали и ордена, о маленьких и больших героях, о мужестве и подвиге, бессмертной славе.</a:t>
            </a:r>
          </a:p>
        </p:txBody>
      </p:sp>
      <p:pic>
        <p:nvPicPr>
          <p:cNvPr id="3074" name="Picture 2" descr="Книга: &quot;Беседы о войне. Энциклопедия для малышей&quot; - Елена Ульев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18830"/>
            <a:ext cx="2917674" cy="377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5" r="7495"/>
          <a:stretch/>
        </p:blipFill>
        <p:spPr>
          <a:xfrm>
            <a:off x="4882647" y="698579"/>
            <a:ext cx="3414653" cy="195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6872"/>
            <a:ext cx="1080905" cy="1756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170">
            <a:off x="7654044" y="1803116"/>
            <a:ext cx="1472258" cy="12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8885" y="2791483"/>
            <a:ext cx="478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поддержание устойчивого интереса к детской литературе военного и поствоенного времени с помощью углубленного изучения истории России во времена Великой Отечественной войны по детской энциклопедии Е.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Ульевой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«Беседы о войне» и создания рукотворной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Книги юных Патриотов»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период ожидания празднования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75-ой годовщины Великой Победы. 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235" y="764704"/>
            <a:ext cx="46666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Е.Ульевой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стала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примером для создания и реализации проекта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«Книга юных Патриотов».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основе проекта – создание ребятами собственной книги на основании изучения каждой главы из энциклопедии «Беседы о войне» и дополнение библиотеки группы рукотворной «Книгой юного Патриота».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31" y="585699"/>
            <a:ext cx="3182269" cy="212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36" y="3904886"/>
            <a:ext cx="1679266" cy="251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6"/>
          <a:stretch/>
        </p:blipFill>
        <p:spPr>
          <a:xfrm>
            <a:off x="344680" y="4221088"/>
            <a:ext cx="1929977" cy="155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0" y="5474096"/>
            <a:ext cx="2952328" cy="1383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75" y="2021256"/>
            <a:ext cx="1187624" cy="7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9434305"/>
              </p:ext>
            </p:extLst>
          </p:nvPr>
        </p:nvGraphicFramePr>
        <p:xfrm>
          <a:off x="421887" y="-760505"/>
          <a:ext cx="8424936" cy="6362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07904" y="49063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572" y="3998853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75 дней (24 февраля 2020 год – 9 мая 2020 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дети подготовительной группы №8 МБДОУ ДС №29 «Солнышко» г. Туапсе, родители, педагоги, социальные партнёры (музеи г. Туапсе, памятники, почта России, детская библиотека №2 им. Н. Островского, Молодёжный центр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практико-ориентированный, творческий, коллективный, среднесрочный.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75686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Выявление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проблемы, спектра интересов детей и родителей, выбор темы.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Определение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цели, задач, сроков реализации проекта.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3.Пошаговое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планирований мероприятий, в основе которых - взаимодействие всех участников проекта.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Оформление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библиотеки группы, посвященной изучению темы Великой Отечественной войны.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5.Обеспечение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необходимыми ресурсами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обогащение РППС для продуктивной индивидуальной и коллективной творческой деятельности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31" y="678921"/>
            <a:ext cx="1141780" cy="171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65" y="2566557"/>
            <a:ext cx="1378766" cy="20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65">
            <a:off x="7620910" y="669597"/>
            <a:ext cx="1292763" cy="193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/>
          <a:stretch/>
        </p:blipFill>
        <p:spPr>
          <a:xfrm rot="21273168">
            <a:off x="4634886" y="4731313"/>
            <a:ext cx="2117219" cy="1721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17992"/>
          <a:stretch/>
        </p:blipFill>
        <p:spPr>
          <a:xfrm rot="188505">
            <a:off x="6710802" y="4419023"/>
            <a:ext cx="2259490" cy="211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522">
            <a:off x="4823520" y="600982"/>
            <a:ext cx="1237610" cy="1868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628">
            <a:off x="6363076" y="2852702"/>
            <a:ext cx="2496023" cy="1415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1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7" y="53267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ОСНОВНОЙ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(создание «Книги юных Патриотов» на основе глав книги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Ульевой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«Беседы о войне»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9300" y="1870638"/>
            <a:ext cx="2835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«Как началась война?» -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Заседание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детского совета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- Патриот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643">
            <a:off x="678823" y="3506308"/>
            <a:ext cx="1305243" cy="195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21" y="4965019"/>
            <a:ext cx="1047845" cy="1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567">
            <a:off x="2776173" y="5231722"/>
            <a:ext cx="1557545" cy="103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820">
            <a:off x="2092471" y="3373437"/>
            <a:ext cx="2095691" cy="1397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0" y="1810177"/>
            <a:ext cx="1047845" cy="1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887655" y="371968"/>
            <a:ext cx="3102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«Медали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войны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Рассматривание медалей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9560" y="3290838"/>
            <a:ext cx="1046460" cy="156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502" flipH="1">
            <a:off x="4883820" y="1405911"/>
            <a:ext cx="2092266" cy="139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211" flipH="1">
            <a:off x="4855245" y="3019392"/>
            <a:ext cx="2092266" cy="139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82" y="1323261"/>
            <a:ext cx="1175838" cy="176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7"/>
          <a:stretch/>
        </p:blipFill>
        <p:spPr>
          <a:xfrm flipH="1">
            <a:off x="6869306" y="4973306"/>
            <a:ext cx="1667168" cy="139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1"/>
          <a:stretch/>
        </p:blipFill>
        <p:spPr>
          <a:xfrm flipH="1">
            <a:off x="5002756" y="4621421"/>
            <a:ext cx="1797243" cy="139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1" y="5378326"/>
            <a:ext cx="1399107" cy="11584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03" y="465090"/>
            <a:ext cx="554033" cy="9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2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332655"/>
            <a:ext cx="4451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«Как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покорился Ленинград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«Блокадный хлеб»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80" y="5013176"/>
            <a:ext cx="2052458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0" y="2614642"/>
            <a:ext cx="1178572" cy="1767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259">
            <a:off x="681263" y="4309790"/>
            <a:ext cx="1770472" cy="118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368">
            <a:off x="2471384" y="1408303"/>
            <a:ext cx="1457957" cy="218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563">
            <a:off x="2425726" y="3451432"/>
            <a:ext cx="1816776" cy="121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581">
            <a:off x="711742" y="1464059"/>
            <a:ext cx="1835161" cy="122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846608" y="388523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«Города-герои» -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Онлайн экскурсия по городам-героям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6" y="5536455"/>
            <a:ext cx="1359748" cy="8818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4" y="1404186"/>
            <a:ext cx="1124062" cy="7462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37" y="4711983"/>
            <a:ext cx="2633997" cy="1755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364">
            <a:off x="4923473" y="1595504"/>
            <a:ext cx="2163626" cy="144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257">
            <a:off x="4961071" y="3284387"/>
            <a:ext cx="2035977" cy="135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91" y="2430140"/>
            <a:ext cx="1424575" cy="2136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7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656" y="3289723"/>
            <a:ext cx="782426" cy="117392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2798" y="395372"/>
            <a:ext cx="3670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«Фронтовые будни» -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директором музея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75233"/>
            <a:ext cx="4164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«Герои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Советского Союза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Поздравление Нины Матвеевны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Плётневой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юбилеем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684" y="3044044"/>
            <a:ext cx="1185577" cy="177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367" flipH="1">
            <a:off x="4817028" y="1556792"/>
            <a:ext cx="1771950" cy="1181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9361" y="3066707"/>
            <a:ext cx="1185577" cy="177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23" flipH="1">
            <a:off x="6822746" y="1592796"/>
            <a:ext cx="1663912" cy="110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76" flipH="1">
            <a:off x="5547015" y="5013175"/>
            <a:ext cx="2163026" cy="1441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32" y="2869979"/>
            <a:ext cx="1145352" cy="1718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79">
            <a:off x="4874830" y="5187980"/>
            <a:ext cx="1607545" cy="14591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06" y="4995297"/>
            <a:ext cx="832856" cy="13514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963" flipH="1">
            <a:off x="2787449" y="2665655"/>
            <a:ext cx="1451881" cy="2177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276" flipH="1">
            <a:off x="682798" y="4027868"/>
            <a:ext cx="1451881" cy="2177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798" y="1318702"/>
            <a:ext cx="2903762" cy="193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679" y="4845507"/>
            <a:ext cx="2252799" cy="1501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975715"/>
            <a:ext cx="2503179" cy="11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66" y="3312300"/>
            <a:ext cx="1047123" cy="15701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3512" y="191876"/>
            <a:ext cx="41764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«Про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мужество и милосердие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-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библиотеку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 им. Н. Островского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0049" y="299598"/>
            <a:ext cx="35019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Глава «Все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фронт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!» -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Экскурсии в музеи г. Туапсе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44" y="5286961"/>
            <a:ext cx="1744247" cy="116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046">
            <a:off x="835871" y="5466996"/>
            <a:ext cx="1419114" cy="946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813">
            <a:off x="2717753" y="1638423"/>
            <a:ext cx="1582442" cy="1055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879">
            <a:off x="2749321" y="2833620"/>
            <a:ext cx="1586662" cy="237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6" y="1630262"/>
            <a:ext cx="1947804" cy="129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619">
            <a:off x="739223" y="3083304"/>
            <a:ext cx="1494626" cy="2241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2" y="5326176"/>
            <a:ext cx="1627785" cy="1084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18" y="2640510"/>
            <a:ext cx="1258449" cy="188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64189"/>
            <a:ext cx="1627785" cy="1084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34" y="1213803"/>
            <a:ext cx="1728183" cy="115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912">
            <a:off x="4914842" y="1335743"/>
            <a:ext cx="1715056" cy="114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7">
            <a:off x="7251161" y="2575845"/>
            <a:ext cx="1150801" cy="1726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2" y="4719859"/>
            <a:ext cx="3675085" cy="7560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40" y="5981375"/>
            <a:ext cx="914829" cy="6073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15" y="2822115"/>
            <a:ext cx="1170629" cy="9692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61">
            <a:off x="5993150" y="2854584"/>
            <a:ext cx="1332248" cy="199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55" y="1007226"/>
            <a:ext cx="960669" cy="6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730</Words>
  <Application>Microsoft Office PowerPoint</Application>
  <PresentationFormat>Экран (4:3)</PresentationFormat>
  <Paragraphs>81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46</cp:revision>
  <dcterms:created xsi:type="dcterms:W3CDTF">2020-03-24T07:44:28Z</dcterms:created>
  <dcterms:modified xsi:type="dcterms:W3CDTF">2020-04-05T19:52:20Z</dcterms:modified>
</cp:coreProperties>
</file>